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3" r:id="rId4"/>
    <p:sldId id="257" r:id="rId5"/>
    <p:sldId id="258" r:id="rId6"/>
    <p:sldId id="260" r:id="rId7"/>
    <p:sldId id="265" r:id="rId8"/>
    <p:sldId id="266" r:id="rId9"/>
    <p:sldId id="259" r:id="rId10"/>
    <p:sldId id="2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C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47F9D-D2DD-4045-9FDB-F1D7C2AE512A}" type="datetimeFigureOut">
              <a:rPr lang="it-IT" smtClean="0"/>
              <a:pPr/>
              <a:t>26/10/2018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2F5BF-AD8D-4A3D-A4AC-12400A8A66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59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F5BF-AD8D-4A3D-A4AC-12400A8A664D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03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2F5BF-AD8D-4A3D-A4AC-12400A8A664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36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0D88-2C7C-41E7-9D94-AEDABF9980FC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89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2323E-7CAD-49F7-82AE-6571A08FC753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17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9F8E3-F515-436D-A45C-D047F87C83A0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9014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E126-BDC3-4E72-96D6-7FEF931359A5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69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D202-DEF8-4908-9F1C-0F97AE870448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0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B8B3-2B17-43D0-8AF7-CB3623F8F21E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55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7ACF-7D5B-48D7-B4BE-581124ED69FA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5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8FF2-9C26-4FF6-95FD-AC5EDCB49CD7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08F23-7415-412C-81DC-555F2A436118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2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953C-F5AE-4394-89BB-79B5A7F98054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63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8DA2-7994-4D38-AC1A-7E7978205DBA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90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F8E3-F515-436D-A45C-D047F87C83A0}" type="datetime1">
              <a:rPr lang="it-IT" smtClean="0"/>
              <a:pPr/>
              <a:t>26/10/2018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D41D-75E5-4951-93D5-91CC9BB408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1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5" y="152404"/>
            <a:ext cx="10953750" cy="1190625"/>
          </a:xfrm>
          <a:prstGeom prst="rect">
            <a:avLst/>
          </a:prstGeom>
        </p:spPr>
      </p:pic>
      <p:pic>
        <p:nvPicPr>
          <p:cNvPr id="7" name="Segnaposto contenuto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" y="3037964"/>
            <a:ext cx="12087246" cy="20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55" y="1375094"/>
            <a:ext cx="10515600" cy="629639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Altri corsi organizzati dalla scuola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4" y="1983347"/>
            <a:ext cx="11629622" cy="474586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t-IT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L’offerta formativa dell’istituto prevede anche molti altri corsi, tra cui:</a:t>
            </a:r>
            <a:endParaRPr lang="it-IT" sz="3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Letto-scrittura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per gli alunni di scuola primaria</a:t>
            </a:r>
            <a:endParaRPr lang="it-IT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Logico-matematica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per gli alunni di scuola primaria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Potenziamento della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lingua inglese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per gli alunni delle classi quarte e quinte della scuola primaria, con possibilità di conseguimento della certificazione </a:t>
            </a:r>
            <a:r>
              <a:rPr lang="it-IT" i="1" dirty="0" smtClean="0">
                <a:solidFill>
                  <a:schemeClr val="accent1">
                    <a:lumMod val="50000"/>
                  </a:schemeClr>
                </a:solidFill>
              </a:rPr>
              <a:t>Trinity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(prof. Caterina Stellino)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otenziamento della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lingua inglese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per alunni della scuola secondaria,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 possibilità di conseguimento della certificazione </a:t>
            </a:r>
            <a:r>
              <a:rPr lang="it-IT" i="1" dirty="0">
                <a:solidFill>
                  <a:schemeClr val="accent1">
                    <a:lumMod val="50000"/>
                  </a:schemeClr>
                </a:solidFill>
              </a:rPr>
              <a:t>Trinity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(prof. Giusi Mancuso)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Corso base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lingua francese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per gli alunni di scuola secondaria che studiano la lingua spagnola come seconda lingua straniera (prof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. Caterina Stellino)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Corso base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lingua tedesca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per gli alunni di scuola secondaria (prof. Giusi Mancuso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Corso propedeutico allo studio della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lingua spagnola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(prof. Mariantonella Nizza) per gli alunni delle classi quinte della scuola primaria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Corsi di lingua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inglese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con insegnante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madrelingua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(contributo a carico delle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famiglie) con possibilità di conseguimento della certificazione </a:t>
            </a:r>
            <a:r>
              <a:rPr lang="it-IT" i="1" dirty="0" err="1" smtClean="0">
                <a:solidFill>
                  <a:schemeClr val="accent1">
                    <a:lumMod val="50000"/>
                  </a:schemeClr>
                </a:solidFill>
              </a:rPr>
              <a:t>Trinity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. A richiesta, possono essere attivati per alunni di tutte le fasce d’età</a:t>
            </a:r>
          </a:p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Corso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latino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per gli alunni delle terze classi della scuola secondaria (prof. Caterina Provenzano)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336" y="2009104"/>
            <a:ext cx="6498464" cy="46235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10 </a:t>
            </a:r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azioni</a:t>
            </a:r>
            <a:endParaRPr lang="it-IT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it-IT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Un </a:t>
            </a:r>
            <a:r>
              <a:rPr lang="it-IT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grande investimento nel sapere, per garantire pari opportunità, ridurre la dispersione scolastica e le disuguaglianze tra territori e offrire a ragazze e ragazzi nuove esperienze, competenze e opportunità.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9" y="2190352"/>
            <a:ext cx="3424207" cy="4261962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13093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Programma Operativo Nazionale  2014 – 2020</a:t>
            </a:r>
            <a:r>
              <a:rPr lang="it-IT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it-IT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25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606085"/>
            <a:ext cx="10515600" cy="28977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 migliorare l’italiano, la matematica, le scienze e le lingue, attraverso una didattica </a:t>
            </a:r>
            <a:r>
              <a:rPr lang="it-IT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innovativa</a:t>
            </a:r>
          </a:p>
          <a:p>
            <a:pPr marL="0" indent="0" algn="ctr">
              <a:buNone/>
            </a:pPr>
            <a:endParaRPr lang="it-IT" sz="40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endParaRPr lang="it-IT" sz="4000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endParaRPr lang="it-IT" dirty="0"/>
          </a:p>
        </p:txBody>
      </p:sp>
      <p:sp>
        <p:nvSpPr>
          <p:cNvPr id="4" name="Sottotitolo 2"/>
          <p:cNvSpPr>
            <a:spLocks noGrp="1"/>
          </p:cNvSpPr>
          <p:nvPr>
            <p:ph type="title"/>
          </p:nvPr>
        </p:nvSpPr>
        <p:spPr>
          <a:xfrm>
            <a:off x="838200" y="828675"/>
            <a:ext cx="10515600" cy="2471737"/>
          </a:xfrm>
        </p:spPr>
        <p:txBody>
          <a:bodyPr>
            <a:normAutofit/>
          </a:bodyPr>
          <a:lstStyle/>
          <a:p>
            <a:pPr algn="ctr"/>
            <a:endParaRPr lang="it-IT" sz="4400" b="1" dirty="0" smtClean="0"/>
          </a:p>
          <a:p>
            <a:pPr algn="ctr"/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Competenze </a:t>
            </a:r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di </a:t>
            </a:r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base</a:t>
            </a:r>
          </a:p>
          <a:p>
            <a:pPr algn="ctr"/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Asse I (F.S.E.)</a:t>
            </a:r>
          </a:p>
          <a:p>
            <a:pPr algn="ctr"/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Azione </a:t>
            </a:r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10.2.2</a:t>
            </a:r>
            <a:endParaRPr lang="it-IT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5955" y="2646816"/>
            <a:ext cx="10515600" cy="3976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8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 </a:t>
            </a:r>
            <a:r>
              <a:rPr lang="it-IT" sz="4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it-IT" sz="48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it-IT" sz="48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munico</a:t>
            </a:r>
            <a:r>
              <a:rPr lang="it-IT" sz="48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 </a:t>
            </a:r>
            <a:r>
              <a:rPr lang="it-IT" sz="4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</a:t>
            </a:r>
            <a:endParaRPr lang="it-IT" sz="48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it-IT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Si promuovono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interventi formativi</a:t>
            </a:r>
            <a:r>
              <a:rPr lang="it-IT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 finalizzati </a:t>
            </a:r>
            <a:r>
              <a:rPr lang="it-IT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all’innalzamento delle competenze di base</a:t>
            </a:r>
            <a:r>
              <a:rPr lang="it-IT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: </a:t>
            </a:r>
          </a:p>
          <a:p>
            <a:r>
              <a:rPr lang="it-IT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Rafforzamento degli apprendimenti linguistici, espressivi, relazionali e creativi;</a:t>
            </a:r>
          </a:p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Sviluppo delle competenze in </a:t>
            </a: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lingua madre, lingua straniera, matematica e scienze</a:t>
            </a:r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, secondo le </a:t>
            </a:r>
            <a:r>
              <a:rPr lang="it-IT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Indicazioni nazionali per il curricolo della scuola dell’infanzia e del primo ciclo d’istruzione </a:t>
            </a:r>
            <a:r>
              <a:rPr lang="it-IT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(D. MIUR n. 254 del 2012) </a:t>
            </a:r>
            <a:endParaRPr lang="it-IT"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91886" y="1321253"/>
            <a:ext cx="112993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Potenziamento </a:t>
            </a:r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delle competenze di base in </a:t>
            </a:r>
            <a:r>
              <a:rPr lang="it-IT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chiave </a:t>
            </a:r>
            <a:r>
              <a:rPr lang="it-IT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rPr>
              <a:t>innovativa, a supporto dell’offerta formativa</a:t>
            </a:r>
            <a:endParaRPr lang="it-IT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" name="Picture 2" descr="Risultati immagini per pon 2014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37" y="6030113"/>
            <a:ext cx="791918" cy="5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26698"/>
              </p:ext>
            </p:extLst>
          </p:nvPr>
        </p:nvGraphicFramePr>
        <p:xfrm>
          <a:off x="899377" y="1414464"/>
          <a:ext cx="10344889" cy="538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2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566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9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791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7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Destinatari</a:t>
                      </a:r>
                      <a:endParaRPr lang="it-IT" sz="17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Disciplina </a:t>
                      </a:r>
                      <a:endParaRPr lang="it-IT" sz="17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Nome del corso </a:t>
                      </a:r>
                      <a:endParaRPr lang="it-IT" sz="17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Tutor</a:t>
                      </a:r>
                      <a:endParaRPr lang="it-IT" sz="17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Esperto</a:t>
                      </a:r>
                      <a:endParaRPr lang="it-IT" sz="17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4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Alunni stranieri di scuola </a:t>
                      </a:r>
                      <a:r>
                        <a:rPr lang="it-IT" sz="17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 e secondaria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Italiano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ParliAmo</a:t>
                      </a: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l’italiano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Piccolo M. Antonella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Pipitone Ilaria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Inglese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Our</a:t>
                      </a: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English Class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Messina Antonella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Jasmine Lovati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Matematica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 matematica non è un problema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Mazara Paola Maria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Cascio Caterina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 Montessori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Spagnolo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Los </a:t>
                      </a: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libros</a:t>
                      </a: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hablan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Nizza </a:t>
                      </a: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Mariantonella</a:t>
                      </a:r>
                      <a:endParaRPr lang="it-IT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Aurora </a:t>
                      </a: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Rincon</a:t>
                      </a: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Bonet</a:t>
                      </a:r>
                      <a:endParaRPr lang="it-IT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6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 D. Savio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Spagnolo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El</a:t>
                      </a: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libro me </a:t>
                      </a: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habla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Pace Laura</a:t>
                      </a:r>
                      <a:endParaRPr lang="it-IT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Aurora </a:t>
                      </a: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Rincon</a:t>
                      </a: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Bonet</a:t>
                      </a:r>
                      <a:endParaRPr lang="it-IT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 Montessori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Italiano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Attori-Autori Fiabe dal mondo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Filippi Flavia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Messina Antonella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2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Primaria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San D. Savio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Italiano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Attori-Autori Fiabe da tutto il mondo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Grimaudo</a:t>
                      </a: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Maria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Provenzano Caterina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9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e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Secondaria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Matematica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Mate-</a:t>
                      </a:r>
                      <a:r>
                        <a:rPr lang="it-IT" sz="1700" i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Solving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Colletta </a:t>
                      </a:r>
                      <a:r>
                        <a:rPr lang="it-IT" sz="15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Elisa</a:t>
                      </a:r>
                      <a:endParaRPr lang="it-IT" sz="15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Vesco</a:t>
                      </a: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Giuseppe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85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e 2</a:t>
                      </a:r>
                      <a:r>
                        <a:rPr lang="it-IT" sz="1700" b="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 </a:t>
                      </a:r>
                      <a:r>
                        <a:rPr lang="it-IT" sz="17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Secondaria</a:t>
                      </a:r>
                      <a:endParaRPr lang="it-IT" sz="17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Inglese</a:t>
                      </a:r>
                      <a:endParaRPr lang="it-IT" sz="1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English for life</a:t>
                      </a:r>
                      <a:endParaRPr lang="it-IT" sz="17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Rustici Michela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Ian</a:t>
                      </a:r>
                      <a:r>
                        <a:rPr lang="it-IT" sz="15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Wood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8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955" y="1396313"/>
            <a:ext cx="10515600" cy="9057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dirty="0" smtClean="0">
                <a:solidFill>
                  <a:schemeClr val="bg1"/>
                </a:solidFill>
              </a:rPr>
              <a:t>A breve…</a:t>
            </a:r>
            <a:endParaRPr lang="it-IT" sz="60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880" y="2355376"/>
            <a:ext cx="10953750" cy="42772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1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P.O.N. Orientamento</a:t>
            </a:r>
          </a:p>
          <a:p>
            <a:pPr marL="0" indent="0" algn="ctr">
              <a:buNone/>
            </a:pPr>
            <a:endParaRPr lang="it-IT" sz="4400" b="1" dirty="0" smtClean="0"/>
          </a:p>
          <a:p>
            <a:pPr marL="0" indent="0" algn="ctr">
              <a:buNone/>
            </a:pPr>
            <a:r>
              <a:rPr lang="it-IT" sz="9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 permettere scelte libere e consapevoli di studio e lavoro</a:t>
            </a:r>
          </a:p>
          <a:p>
            <a:pPr marL="0" indent="0" algn="ctr">
              <a:buNone/>
            </a:pPr>
            <a:endParaRPr lang="it-IT" sz="44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83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Aiutiamo studentesse e studenti a scegliere il </a:t>
            </a:r>
            <a:r>
              <a:rPr lang="it-IT" sz="83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futuro</a:t>
            </a:r>
          </a:p>
          <a:p>
            <a:pPr marL="0" indent="0" algn="ctr">
              <a:buNone/>
            </a:pPr>
            <a:r>
              <a:rPr lang="it-IT" sz="9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L’azione prevede interventi rivolti alle studentesse e agli studenti dell’ultimo anno delle scuole secondarie di I </a:t>
            </a:r>
            <a:r>
              <a:rPr lang="it-IT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grado. </a:t>
            </a:r>
            <a:endParaRPr lang="it-IT" sz="96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L’obiettivo </a:t>
            </a:r>
            <a:r>
              <a:rPr lang="it-IT" sz="9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formativo è rafforzare le competenze a sostegno della capacità di scelta e gestione dei propri percorsi formativi e di vita, sin dalla prima </a:t>
            </a:r>
            <a:r>
              <a:rPr lang="it-IT" sz="9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adolescenza</a:t>
            </a:r>
            <a:r>
              <a:rPr lang="it-IT" sz="9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.</a:t>
            </a:r>
            <a:endParaRPr lang="it-IT" sz="7100" dirty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Destinatari: </a:t>
            </a:r>
            <a:r>
              <a:rPr lang="it-IT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classi terze della scuola </a:t>
            </a:r>
            <a:r>
              <a:rPr lang="it-IT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secondaria</a:t>
            </a:r>
            <a:endParaRPr lang="it-IT" sz="9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Tutor: Porretto Giuseppina</a:t>
            </a:r>
          </a:p>
          <a:p>
            <a:pPr marL="0" indent="0">
              <a:buNone/>
            </a:pPr>
            <a:r>
              <a:rPr lang="it-IT" sz="9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Esperto: Patrizia Di Maggio</a:t>
            </a:r>
            <a:endParaRPr lang="it-IT" sz="8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5955" y="1443666"/>
            <a:ext cx="10515600" cy="871268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Prossimamente…</a:t>
            </a:r>
            <a:endParaRPr lang="it-IT" sz="48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518" y="2415576"/>
            <a:ext cx="11230378" cy="419953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t-IT" sz="5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P.O.N. Cittadinanza </a:t>
            </a:r>
            <a:r>
              <a:rPr lang="it-IT" sz="5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europea</a:t>
            </a:r>
          </a:p>
          <a:p>
            <a:pPr marL="0" indent="0" algn="ctr">
              <a:buNone/>
            </a:pPr>
            <a:endParaRPr lang="it-IT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it-IT" sz="39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 diffondere la consapevolezza e il valore dell’Europa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it-IT" sz="4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Valorizziamo l’identità e la cultura del nostro </a:t>
            </a:r>
            <a:r>
              <a:rPr lang="it-IT" sz="4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continente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it-IT" sz="39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L’azione mira a rafforzare la conoscenza e la consapevolezza, nelle generazioni di “nativi europei</a:t>
            </a:r>
            <a:r>
              <a:rPr lang="it-IT" sz="39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”, </a:t>
            </a:r>
            <a:r>
              <a:rPr lang="it-IT" sz="39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dell’idea di cittadinanza europea, intesa come appartenenza ad una cultura, a valori, a una storia e a un percorso comune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Articolazione: due corsi, uno di lingua inglese e uno di lingua spagnola, ciascuno dei quali sarà preceduto da un corso di educazione alla cittadinanza europea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3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Destinatari: alunni della scuola secondaria</a:t>
            </a:r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11506"/>
            <a:ext cx="11291977" cy="41438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51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P.O.N. Patrimonio culturale, artistico e </a:t>
            </a:r>
            <a:r>
              <a:rPr lang="it-IT" sz="51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paesaggistico</a:t>
            </a:r>
          </a:p>
          <a:p>
            <a:pPr marL="0" indent="0" algn="ctr">
              <a:buNone/>
            </a:pPr>
            <a:endParaRPr lang="it-IT" sz="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it-IT" sz="3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Per vivere il patrimonio come risorsa delle comunità: un bene comune di cui prendersi cura</a:t>
            </a:r>
          </a:p>
          <a:p>
            <a:pPr marL="0" indent="0" algn="ctr">
              <a:buNone/>
            </a:pPr>
            <a:r>
              <a:rPr lang="it-IT" sz="38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Viviamo la bellezza del nostro Paese come risorsa </a:t>
            </a:r>
            <a:r>
              <a:rPr lang="it-IT" sz="38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educativa</a:t>
            </a:r>
          </a:p>
          <a:p>
            <a:pPr marL="0" indent="0" algn="ctr">
              <a:buNone/>
            </a:pPr>
            <a:endParaRPr lang="it-IT" sz="3800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3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Il patrimonio culturale, artistico e paesaggistico rappresenta una grande risorsa per costruire una cittadinanza piena delle giovani generazioni e l’obiettivo formativo è sensibilizzare gli studenti alla sua tutela, trasmettere loro il valore che ha per la comunità, valorizzarne a pieno la dimensione di bene comune e il potenziale che può generare per lo sviluppo del Paese. </a:t>
            </a:r>
          </a:p>
        </p:txBody>
      </p:sp>
      <p:pic>
        <p:nvPicPr>
          <p:cNvPr id="5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845387" y="1320370"/>
            <a:ext cx="10515600" cy="1091137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Prossimamente…</a:t>
            </a:r>
            <a:endParaRPr lang="it-IT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69678"/>
            <a:ext cx="10515600" cy="60103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Avvisi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216989"/>
            <a:ext cx="10515600" cy="4641011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Se, per ciascuno dei corsi,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il numero di richieste dovesse essere superiore a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30,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l’ordine di presentazione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delle domande sarà criterio di selezione</a:t>
            </a:r>
          </a:p>
          <a:p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Per i corsi di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lingue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straniere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i candidati saranno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ammessi alla frequenza a seguito </a:t>
            </a:r>
            <a:r>
              <a:rPr lang="it-IT" sz="320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test di accesso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selettivo</a:t>
            </a:r>
          </a:p>
          <a:p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Alla fine dei corsi di lingua straniera gli alunni potranno sostenere un esame per il conseguimento della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certificazione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 linguistica, il cui costo è a carico delle famiglie. Per la lingua inglese, la scuola è sede registrata di esami </a:t>
            </a:r>
            <a:r>
              <a:rPr lang="it-IT" sz="3200" b="1" i="1" dirty="0" smtClean="0">
                <a:solidFill>
                  <a:schemeClr val="accent1">
                    <a:lumMod val="50000"/>
                  </a:schemeClr>
                </a:solidFill>
              </a:rPr>
              <a:t>Trinity</a:t>
            </a:r>
            <a:endParaRPr lang="it-IT" sz="3200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Coloro che si iscrivono ad un corso P.O.N. dovranno assicurare la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>presenza costante per tutta la durata del corso</a:t>
            </a:r>
          </a:p>
        </p:txBody>
      </p:sp>
      <p:pic>
        <p:nvPicPr>
          <p:cNvPr id="4" name="Picture 2" descr="Risultati immagini per pon 2014 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37" y="6030113"/>
            <a:ext cx="791918" cy="5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0" y="152400"/>
            <a:ext cx="109537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69</TotalTime>
  <Words>859</Words>
  <Application>Microsoft Office PowerPoint</Application>
  <PresentationFormat>Widescreen</PresentationFormat>
  <Paragraphs>110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Verdana</vt:lpstr>
      <vt:lpstr>Tema di Office</vt:lpstr>
      <vt:lpstr>Presentazione standard di PowerPoint</vt:lpstr>
      <vt:lpstr>Programma Operativo Nazionale  2014 – 2020 </vt:lpstr>
      <vt:lpstr> Competenze di base Asse I (F.S.E.) Azione 10.2.2</vt:lpstr>
      <vt:lpstr>Potenziamento delle competenze di base in chiave innovativa, a supporto dell’offerta formativa</vt:lpstr>
      <vt:lpstr>Presentazione standard di PowerPoint</vt:lpstr>
      <vt:lpstr>A breve…</vt:lpstr>
      <vt:lpstr>Prossimamente…</vt:lpstr>
      <vt:lpstr>Prossimamente…</vt:lpstr>
      <vt:lpstr>Avvisi</vt:lpstr>
      <vt:lpstr>Altri corsi organizzati dalla scuola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docente</dc:creator>
  <cp:lastModifiedBy>Utente</cp:lastModifiedBy>
  <cp:revision>45</cp:revision>
  <dcterms:created xsi:type="dcterms:W3CDTF">2018-10-19T07:52:44Z</dcterms:created>
  <dcterms:modified xsi:type="dcterms:W3CDTF">2018-10-26T20:46:52Z</dcterms:modified>
</cp:coreProperties>
</file>